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ubik Medium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Rubik Light"/>
      <p:regular r:id="rId34"/>
      <p:bold r:id="rId35"/>
      <p:italic r:id="rId36"/>
      <p:boldItalic r:id="rId37"/>
    </p:embeddedFont>
    <p:embeddedFont>
      <p:font typeface="Rubik"/>
      <p:regular r:id="rId38"/>
      <p:bold r:id="rId39"/>
      <p:italic r:id="rId40"/>
      <p:boldItalic r:id="rId41"/>
    </p:embeddedFont>
    <p:embeddedFont>
      <p:font typeface="Merriweather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-italic.fntdata"/><Relationship Id="rId20" Type="http://schemas.openxmlformats.org/officeDocument/2006/relationships/slide" Target="slides/slide15.xml"/><Relationship Id="rId42" Type="http://schemas.openxmlformats.org/officeDocument/2006/relationships/font" Target="fonts/Merriweather-regular.fntdata"/><Relationship Id="rId41" Type="http://schemas.openxmlformats.org/officeDocument/2006/relationships/font" Target="fonts/Rubik-boldItalic.fntdata"/><Relationship Id="rId22" Type="http://schemas.openxmlformats.org/officeDocument/2006/relationships/slide" Target="slides/slide17.xml"/><Relationship Id="rId44" Type="http://schemas.openxmlformats.org/officeDocument/2006/relationships/font" Target="fonts/Merriweather-italic.fntdata"/><Relationship Id="rId21" Type="http://schemas.openxmlformats.org/officeDocument/2006/relationships/slide" Target="slides/slide16.xml"/><Relationship Id="rId43" Type="http://schemas.openxmlformats.org/officeDocument/2006/relationships/font" Target="fonts/Merriweather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Merriweath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ubikMedium-regular.fntdata"/><Relationship Id="rId25" Type="http://schemas.openxmlformats.org/officeDocument/2006/relationships/slide" Target="slides/slide20.xml"/><Relationship Id="rId28" Type="http://schemas.openxmlformats.org/officeDocument/2006/relationships/font" Target="fonts/RubikMedium-italic.fntdata"/><Relationship Id="rId27" Type="http://schemas.openxmlformats.org/officeDocument/2006/relationships/font" Target="fonts/Rubik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ubik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RubikLight-bold.fntdata"/><Relationship Id="rId12" Type="http://schemas.openxmlformats.org/officeDocument/2006/relationships/slide" Target="slides/slide7.xml"/><Relationship Id="rId34" Type="http://schemas.openxmlformats.org/officeDocument/2006/relationships/font" Target="fonts/RubikLight-regular.fntdata"/><Relationship Id="rId15" Type="http://schemas.openxmlformats.org/officeDocument/2006/relationships/slide" Target="slides/slide10.xml"/><Relationship Id="rId37" Type="http://schemas.openxmlformats.org/officeDocument/2006/relationships/font" Target="fonts/Rubik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RubikLight-italic.fntdata"/><Relationship Id="rId17" Type="http://schemas.openxmlformats.org/officeDocument/2006/relationships/slide" Target="slides/slide12.xml"/><Relationship Id="rId39" Type="http://schemas.openxmlformats.org/officeDocument/2006/relationships/font" Target="fonts/Rubik-bold.fntdata"/><Relationship Id="rId16" Type="http://schemas.openxmlformats.org/officeDocument/2006/relationships/slide" Target="slides/slide11.xml"/><Relationship Id="rId38" Type="http://schemas.openxmlformats.org/officeDocument/2006/relationships/font" Target="fonts/Rubik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¿Quiénes somos?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/>
              <a:t>Decir los nombres de los que presentan que sino se ralla el profe...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Buenas tardes, somos SocialWorld, un equipo de desarrolladores de aplicaciones enfocados en mejorar aspectos sociales de nuestro día a día.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ello solemos observar y analizar la sociedad con la finalidad de encontrar problemas que podamos resolver a través de una aplicación, para así desarrollar su solución y acabar con el problema.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lo que hoy hemos venido a presentaros PetWorld, el proyecto en el que actualmente estamos trabajando.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b5a7c3767_2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b5a7c3767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¿Con qué lo hemos desarrollado?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b5a7c3767_2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b5a7c3767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¿Con qué lo hemos desarrollado?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b5a7c3767_2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b5a7c3767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Hemos querido implementar un menú para nuestro aplicación con el objetivo de que el usuario tenga un acceso general a las funcionalidades principales de la aplicación.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implementar el  menú hemos utilizado la libreria externa material drawer.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 libreria, nos permite crear facilmente un header para el menu, donde podemos personalizar lo que se mostrará, el fondo, etc..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Material drawer nos permite añadir items al menus a los que podemos definir acciones cuando los clickamos.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que el usuario tuviese acceso a su perfil, al perfil de sus mascotas y funcionalidades basicas de la aplicacion, hemos utilizado los items que nos proporciona material drawer.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ejemplo, como podemos ver en la foto, vemos el item de usuario, con un icon y un texto, que si clickaramos nos llevaría al perfil del usuario.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b5a7c3767_2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b5a7c3767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A la nostra aplicació necessitem que la base de dades de Firebase estigui disponible 24h al dia, ja que a més de guardar les dades que els usuaris introdueixen a l’app, també oferim funcionalitats en temps real. Per això, és imprescindible per nosaltres aquest patró, ja que necessitem el server de Firebase sempre actiu i accessible perquè aquest escolti les sol·licituds dels nostres clients i puguin rebre les dades demanades.</a:t>
            </a:r>
            <a:endParaRPr b="1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b5efbd817_1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b5efbd81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Aquest patró també és fonamental per al correcte funcionament de la nostre aplicació, ja que ens dona l’habilitat d’escoltar els esdeveniments que ocorren en l’aplicació. Gràcies a aquesta característica l’aplicació pot escoltar quan es prem un botó o es rep una notificació i conseqüentment realitzar una acció corresponent.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b5efbd817_1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b5efbd817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Hem aplicat el patró Singleton en diverses ocasions en les que ens interesava tenir una unica instancia de la classe en questió, com pot ser la llista d’amics o el conjunt de passejos disponibles. Principalment, ens interessa que les classes tinguessin un punt d’accés global i que els diferents accesos es donin sobre la mateixa informació.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b5efbd817_1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b5efbd817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¿Con qué lo hemos desarrollado?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b5efbd817_1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b5efbd817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¿Con qué lo hemos desarrollado?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94a7db866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94a7db86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Funcionalidades por implementar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Puntos de interés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Grupos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b5f3f0123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b5f3f012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Anuncios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Puntos de interés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Funcionalidades premium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b5a7c3767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b5a7c376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Problema/Necesidad – ¿Porqué?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 vez encontramos un problema fuera de lo común ya que los protagonistas no somos nosotros, los humanos.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Esta vez nos hemos centrado en los animales, en las mascotas.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Hemos identificado un problema, y es que actualmente nuestras mascotas no tienen vida social.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La podemos querer mucho y cuidar mucho pero a fin de cuentas su única vida social es con nosotros, sus dueños, y nuestros invitados.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Inconscientemente no les damos el derecho a “interactuar?” con otras mascotas de su misma especie.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de los índices que nos llevaron a encontrar este problema son: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Explicar los del ppt.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Y esta es la razón por lo que en SocialWorld hemos decidido desarrollar PetWorld, una aplicación que mejorará la vida social de nuestras mascotas a la vez que ampliará nuestro círculo social.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Mascotas sin vida social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Mayoria del tiempo con sus dueños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Relacion con las mismas mascotas siempre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Paseos -&gt; Rutinarios y siempre los mismos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Dueños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Entran en la rutinas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Paseos por obligación, por amor a sus mascotas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Falta de alicientes, originalidad en los paseos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Eventos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Relación entre mascotas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Las mascotas conocen a otros que nunca antes habrian conocido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Se relacionan con otras mascotas alejadas de su zona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Relación entre personas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Encuentran gente con sus mismos intereses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Comparten informació de sus mascotas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Conociemientos de las cuidas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b5f3f0123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b5f3f012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94a7db866_0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94a7db86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Stakeholders/A quién va dirigido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Personas con mascotas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Personas que quieren tener o aprender sobre mascotas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Personas que dan cursos de aprendizaje sobre mascotas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b5f3f0123_0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b5f3f012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Siendo consciente de todo lo que ya existe, ¿Qué hacemos nosotros? ¿Qué nos diferencia?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pocas palabras, incluímos todo en una aplicación y lo hacemos mejor.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la primera pantalla namas entrar en la aplicación ya te encontrarás con el mapa en el que podrás ver todo lo que está pasando cerca de tí.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Explicar Paseos, etc.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Añadir que no discriminamos mascotas, aceptamos de todo tipo.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94a7db866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94a7db86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¿Qué queremos conseguir con nuestra aplicación?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Conectar personas con mascotas – realmente incluye las mascotas de otros, también mascotas con mascotas y personas con personas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Entorno familiar animal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Vida más dinámica, divertida y social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94a7db866_0_1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94a7db86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¿Cómo lo hemos desarrollado?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Hemos desarrollado nuestra aplicación siguiendo la metodología ágil.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Nos hemos fijado un tiempo de 16 semanas para desarrollar la aplicación, hemos dividido estas 16 semanas en 6 iteraciones.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dos primeras iteraciones han sido de dos semanas cada una, dónde hemos trabajado la inception del proyecto. En la primera iteración hemos trabajado la visión del proyecto y en la segunda la planificación.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12 semanas restantes se han dividido en iteraciones de 3 semanas cada una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principio de cada iteración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Hemos planificado el sprint.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Durante la iteración, cada dos días hemos hecho reuniones para sincronizar las actividades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final de la iteración: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Hemos hecho una revisión del sprint donde adaptabamos el Product Backlog para el siguiente sprint.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y También una retrospectiva del sprint, donde revisamos que había ido bien y que había ido mal con el objetivo de mejorar en cada interación.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94a7db866_0_1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94a7db86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Taiga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Hemos utilizado taiga como herramienta para gestionar el proyecto.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En taiga podemos definir, entre otras cosas: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-	epicas e historias de usuarios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Producto Backlog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94a7db86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94a7db8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¿Con qué lo hemos desarrollado?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b5a7c3767_2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b5a7c3767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¿Con qué lo hemos desarrollado?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0" y="-304275"/>
            <a:ext cx="9144000" cy="6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>
            <p:ph idx="4294967295" type="ctrTitle"/>
          </p:nvPr>
        </p:nvSpPr>
        <p:spPr>
          <a:xfrm>
            <a:off x="2167550" y="2083125"/>
            <a:ext cx="6138300" cy="621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PetWorld - </a:t>
            </a:r>
            <a:r>
              <a:rPr b="1" lang="es">
                <a:solidFill>
                  <a:srgbClr val="D1DB94"/>
                </a:solidFill>
                <a:latin typeface="Rubik"/>
                <a:ea typeface="Rubik"/>
                <a:cs typeface="Rubik"/>
                <a:sym typeface="Rubik"/>
              </a:rPr>
              <a:t>by SocialWorld</a:t>
            </a:r>
            <a:endParaRPr b="1">
              <a:solidFill>
                <a:srgbClr val="D1DB94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2167550" y="2642800"/>
            <a:ext cx="6033600" cy="37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La mejor red social para tí y tus mascotas</a:t>
            </a:r>
            <a:endParaRPr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4">
            <a:alphaModFix/>
          </a:blip>
          <a:srcRect b="0" l="797" r="797" t="0"/>
          <a:stretch/>
        </p:blipFill>
        <p:spPr>
          <a:xfrm>
            <a:off x="1029575" y="2083125"/>
            <a:ext cx="944497" cy="10111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" name="Google Shape;68;p13"/>
          <p:cNvSpPr/>
          <p:nvPr/>
        </p:nvSpPr>
        <p:spPr>
          <a:xfrm>
            <a:off x="2167550" y="2081200"/>
            <a:ext cx="6597000" cy="1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2167550" y="3092500"/>
            <a:ext cx="6597000" cy="1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53" name="Google Shape;153;p22"/>
          <p:cNvSpPr txBox="1"/>
          <p:nvPr>
            <p:ph idx="4294967295" type="title"/>
          </p:nvPr>
        </p:nvSpPr>
        <p:spPr>
          <a:xfrm>
            <a:off x="303725" y="308750"/>
            <a:ext cx="58803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Tecnología  -  Mapa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4" name="Google Shape;154;p22"/>
          <p:cNvSpPr txBox="1"/>
          <p:nvPr>
            <p:ph idx="4294967295" type="body"/>
          </p:nvPr>
        </p:nvSpPr>
        <p:spPr>
          <a:xfrm>
            <a:off x="151324" y="3359606"/>
            <a:ext cx="1785000" cy="530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Google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Maps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00" y="2397494"/>
            <a:ext cx="950475" cy="9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2088725" y="1933850"/>
            <a:ext cx="37686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Ús de Google Maps com activitat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principal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Gestió de permisos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Ubicació de l’Usuari a temps real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Creació de Punts i Rutes al mapa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4">
            <a:alphaModFix/>
          </a:blip>
          <a:srcRect b="0" l="288" r="278" t="0"/>
          <a:stretch/>
        </p:blipFill>
        <p:spPr>
          <a:xfrm>
            <a:off x="6253400" y="1531250"/>
            <a:ext cx="2489073" cy="495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2164925" y="4343125"/>
            <a:ext cx="1671900" cy="729600"/>
          </a:xfrm>
          <a:prstGeom prst="rect">
            <a:avLst/>
          </a:prstGeom>
          <a:noFill/>
          <a:ln cap="flat" cmpd="sng" w="9525">
            <a:solidFill>
              <a:srgbClr val="5449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Requisits de: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ubik"/>
              <a:buChar char="-"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Facilitat d’ús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64" name="Google Shape;164;p23"/>
          <p:cNvSpPr txBox="1"/>
          <p:nvPr>
            <p:ph idx="4294967295" type="title"/>
          </p:nvPr>
        </p:nvSpPr>
        <p:spPr>
          <a:xfrm>
            <a:off x="303725" y="308750"/>
            <a:ext cx="58803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Llibreries - Picasso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396674" y="1781450"/>
            <a:ext cx="54216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Ús de Picasso per la gestió d’imatges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Interface còmoda i 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intuitiva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Múltiple Selecció d’Imatges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b="0" l="883" r="893" t="0"/>
          <a:stretch/>
        </p:blipFill>
        <p:spPr>
          <a:xfrm>
            <a:off x="6253400" y="1603100"/>
            <a:ext cx="2489074" cy="495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250" y="2017650"/>
            <a:ext cx="2251474" cy="40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73" name="Google Shape;173;p24"/>
          <p:cNvSpPr txBox="1"/>
          <p:nvPr>
            <p:ph idx="4294967295" type="title"/>
          </p:nvPr>
        </p:nvSpPr>
        <p:spPr>
          <a:xfrm>
            <a:off x="303725" y="308750"/>
            <a:ext cx="58803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Llibreries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169550" y="1378150"/>
            <a:ext cx="81513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Material Drawer</a:t>
            </a:r>
            <a:endParaRPr b="1" sz="36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44943"/>
              </a:buClr>
              <a:buSzPts val="2400"/>
              <a:buFont typeface="Rubik"/>
              <a:buChar char="●"/>
            </a:pPr>
            <a:r>
              <a:rPr lang="es" sz="24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Menú lateral</a:t>
            </a:r>
            <a:endParaRPr b="1"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 rotWithShape="1">
          <a:blip r:embed="rId3">
            <a:alphaModFix/>
          </a:blip>
          <a:srcRect b="0" l="883" r="893" t="0"/>
          <a:stretch/>
        </p:blipFill>
        <p:spPr>
          <a:xfrm>
            <a:off x="6321325" y="1603100"/>
            <a:ext cx="2489074" cy="495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81" name="Google Shape;181;p25"/>
          <p:cNvSpPr txBox="1"/>
          <p:nvPr>
            <p:ph idx="4294967295" type="title"/>
          </p:nvPr>
        </p:nvSpPr>
        <p:spPr>
          <a:xfrm>
            <a:off x="303725" y="308750"/>
            <a:ext cx="86190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Patrons Arquitectònics 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537575" y="2251925"/>
            <a:ext cx="55188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Servidor disponible 24hrs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Queries en temps real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496350" y="1373650"/>
            <a:ext cx="81513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Client-Server</a:t>
            </a:r>
            <a:endParaRPr sz="24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025" y="1923300"/>
            <a:ext cx="4963650" cy="29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90" name="Google Shape;190;p26"/>
          <p:cNvSpPr txBox="1"/>
          <p:nvPr>
            <p:ph idx="4294967295" type="title"/>
          </p:nvPr>
        </p:nvSpPr>
        <p:spPr>
          <a:xfrm>
            <a:off x="303725" y="308750"/>
            <a:ext cx="86190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Patrons Arquitectònics 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537575" y="2251925"/>
            <a:ext cx="55188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Listeners d’esdeveniments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Botons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	Notificacions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Canvis a la BD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496350" y="1373650"/>
            <a:ext cx="81513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Event Bus</a:t>
            </a:r>
            <a:endParaRPr sz="24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175" y="2648250"/>
            <a:ext cx="5221350" cy="19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99" name="Google Shape;199;p27"/>
          <p:cNvSpPr txBox="1"/>
          <p:nvPr>
            <p:ph idx="4294967295" type="title"/>
          </p:nvPr>
        </p:nvSpPr>
        <p:spPr>
          <a:xfrm>
            <a:off x="303725" y="308750"/>
            <a:ext cx="86190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Patrons de Disseny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537575" y="2251925"/>
            <a:ext cx="45117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Accessibilitat de l’estat de l’aplicació a tota l’aplicació: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	LogIn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Mantenir coherencia de l’estat de les variables: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	Friends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496350" y="1373650"/>
            <a:ext cx="81513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Singleton</a:t>
            </a:r>
            <a:endParaRPr sz="24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325" y="2315000"/>
            <a:ext cx="3589875" cy="21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208" name="Google Shape;208;p28"/>
          <p:cNvSpPr txBox="1"/>
          <p:nvPr>
            <p:ph idx="4294967295" type="title"/>
          </p:nvPr>
        </p:nvSpPr>
        <p:spPr>
          <a:xfrm>
            <a:off x="303725" y="308750"/>
            <a:ext cx="86190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Patrons de Disseny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537575" y="2251925"/>
            <a:ext cx="34995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Views amb llistes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Tractament de classes de Java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496350" y="1373650"/>
            <a:ext cx="81513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Adapter</a:t>
            </a:r>
            <a:endParaRPr sz="24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656" y="1918525"/>
            <a:ext cx="4776068" cy="284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217" name="Google Shape;217;p29"/>
          <p:cNvSpPr txBox="1"/>
          <p:nvPr>
            <p:ph idx="4294967295" type="title"/>
          </p:nvPr>
        </p:nvSpPr>
        <p:spPr>
          <a:xfrm>
            <a:off x="303725" y="308750"/>
            <a:ext cx="86190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Patrons de Disseny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537575" y="2251925"/>
            <a:ext cx="55188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Facilitat per desenvolupament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Habilitat de reciclar vistes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Independència entre capes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 Medium"/>
                <a:ea typeface="Rubik Medium"/>
                <a:cs typeface="Rubik Medium"/>
                <a:sym typeface="Rubik Medium"/>
              </a:rPr>
              <a:t>Model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 – Firebase / classes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 Medium"/>
                <a:ea typeface="Rubik Medium"/>
                <a:cs typeface="Rubik Medium"/>
                <a:sym typeface="Rubik Medium"/>
              </a:rPr>
              <a:t>View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 – Layout XML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 Medium"/>
                <a:ea typeface="Rubik Medium"/>
                <a:cs typeface="Rubik Medium"/>
                <a:sym typeface="Rubik Medium"/>
              </a:rPr>
              <a:t>Controller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 – Activities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496350" y="1373650"/>
            <a:ext cx="81513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Model Vista Controlador</a:t>
            </a:r>
            <a:endParaRPr sz="24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375" y="2073075"/>
            <a:ext cx="2446953" cy="2691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226" name="Google Shape;226;p30"/>
          <p:cNvSpPr txBox="1"/>
          <p:nvPr>
            <p:ph idx="4294967295" type="title"/>
          </p:nvPr>
        </p:nvSpPr>
        <p:spPr>
          <a:xfrm>
            <a:off x="303725" y="308750"/>
            <a:ext cx="58803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Abast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 rotWithShape="1">
          <a:blip r:embed="rId3">
            <a:alphaModFix/>
          </a:blip>
          <a:srcRect b="0" l="0" r="0" t="9082"/>
          <a:stretch/>
        </p:blipFill>
        <p:spPr>
          <a:xfrm>
            <a:off x="5867450" y="1605271"/>
            <a:ext cx="1152975" cy="1048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9850" y="3166775"/>
            <a:ext cx="1217050" cy="12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 rotWithShape="1">
          <a:blip r:embed="rId5">
            <a:alphaModFix/>
          </a:blip>
          <a:srcRect b="5307" l="16937" r="19863" t="5937"/>
          <a:stretch/>
        </p:blipFill>
        <p:spPr>
          <a:xfrm>
            <a:off x="2302353" y="1536512"/>
            <a:ext cx="795369" cy="11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 rotWithShape="1">
          <a:blip r:embed="rId6">
            <a:alphaModFix/>
          </a:blip>
          <a:srcRect b="10213" l="9169" r="7621" t="9173"/>
          <a:stretch/>
        </p:blipFill>
        <p:spPr>
          <a:xfrm>
            <a:off x="5867450" y="3266800"/>
            <a:ext cx="1152975" cy="11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5038288" y="2580113"/>
            <a:ext cx="28113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Xat bàsic entre Usuaris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5038288" y="4406150"/>
            <a:ext cx="28113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Funció “GPS”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1485625" y="4406150"/>
            <a:ext cx="28113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Integració de Grups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1294388" y="2580113"/>
            <a:ext cx="28113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Punts d’interès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/>
          <p:nvPr/>
        </p:nvSpPr>
        <p:spPr>
          <a:xfrm>
            <a:off x="0" y="0"/>
            <a:ext cx="3823500" cy="51435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3823500" y="-725"/>
            <a:ext cx="53205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303725" y="2390650"/>
            <a:ext cx="3429000" cy="2298000"/>
          </a:xfrm>
          <a:prstGeom prst="rect">
            <a:avLst/>
          </a:prstGeom>
          <a:effectLst>
            <a:outerShdw blurRad="100013" rotWithShape="0" algn="bl" dir="5400000" dist="9525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Anuncios no intrusivos</a:t>
            </a:r>
            <a:endParaRPr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Puntos de interés de </a:t>
            </a:r>
            <a:r>
              <a:rPr i="1"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sponsors</a:t>
            </a:r>
            <a:endParaRPr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Funcionalidades premium</a:t>
            </a:r>
            <a:endParaRPr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500" y="4378125"/>
            <a:ext cx="2352600" cy="6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>
            <p:ph type="title"/>
          </p:nvPr>
        </p:nvSpPr>
        <p:spPr>
          <a:xfrm>
            <a:off x="303725" y="308750"/>
            <a:ext cx="3127500" cy="13881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Modelo de negocio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Smartphone negro en posición vertical" id="244" name="Google Shape;2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400" y="190300"/>
            <a:ext cx="2412875" cy="473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939" y="541473"/>
            <a:ext cx="2182181" cy="3879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0" y="0"/>
            <a:ext cx="3823500" cy="51435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3823500" y="-725"/>
            <a:ext cx="53205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303725" y="308750"/>
            <a:ext cx="31275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Necesidad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500" y="4378125"/>
            <a:ext cx="2352600" cy="6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4171950" y="1255050"/>
            <a:ext cx="4564800" cy="2633400"/>
          </a:xfrm>
          <a:prstGeom prst="rect">
            <a:avLst/>
          </a:prstGeom>
          <a:effectLst>
            <a:outerShdw blurRad="100013" rotWithShape="0" algn="bl" dir="5400000" dist="19050">
              <a:srgbClr val="000000">
                <a:alpha val="17000"/>
              </a:srgbClr>
            </a:outerShdw>
          </a:effectLst>
        </p:spPr>
        <p:txBody>
          <a:bodyPr anchorCtr="0" anchor="t" bIns="12600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Paseos aburridos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Poca socialización entre personas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Dueños desmotivados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Falta de eventos sociales para mascotas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1DB94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/>
          <p:nvPr/>
        </p:nvSpPr>
        <p:spPr>
          <a:xfrm>
            <a:off x="4292400" y="3361775"/>
            <a:ext cx="5613000" cy="1449000"/>
          </a:xfrm>
          <a:prstGeom prst="roundRect">
            <a:avLst>
              <a:gd fmla="val 10456" name="adj"/>
            </a:avLst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38100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326450"/>
            <a:ext cx="3860400" cy="2403300"/>
          </a:xfrm>
          <a:prstGeom prst="roundRect">
            <a:avLst>
              <a:gd fmla="val 3195" name="adj"/>
            </a:avLst>
          </a:prstGeom>
          <a:noFill/>
          <a:ln>
            <a:noFill/>
          </a:ln>
          <a:effectLst>
            <a:outerShdw blurRad="300038" rotWithShape="0" algn="bl" dir="5400000" dist="76200">
              <a:srgbClr val="000000">
                <a:alpha val="10000"/>
              </a:srgbClr>
            </a:outerShdw>
          </a:effectLst>
        </p:spPr>
      </p:pic>
      <p:pic>
        <p:nvPicPr>
          <p:cNvPr id="252" name="Google Shape;2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00" y="3124825"/>
            <a:ext cx="3162000" cy="1765200"/>
          </a:xfrm>
          <a:prstGeom prst="roundRect">
            <a:avLst>
              <a:gd fmla="val 5785" name="adj"/>
            </a:avLst>
          </a:prstGeom>
          <a:noFill/>
          <a:ln>
            <a:noFill/>
          </a:ln>
          <a:effectLst>
            <a:outerShdw blurRad="300038" rotWithShape="0" algn="bl" dir="5400000" dist="76200">
              <a:srgbClr val="000000">
                <a:alpha val="10000"/>
              </a:srgbClr>
            </a:outerShdw>
          </a:effectLst>
        </p:spPr>
      </p:pic>
      <p:pic>
        <p:nvPicPr>
          <p:cNvPr id="253" name="Google Shape;253;p32"/>
          <p:cNvPicPr preferRelativeResize="0"/>
          <p:nvPr/>
        </p:nvPicPr>
        <p:blipFill rotWithShape="1">
          <a:blip r:embed="rId5">
            <a:alphaModFix/>
          </a:blip>
          <a:srcRect b="2633" l="0" r="0" t="2633"/>
          <a:stretch/>
        </p:blipFill>
        <p:spPr>
          <a:xfrm>
            <a:off x="4450850" y="3534088"/>
            <a:ext cx="4193250" cy="11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2925" y="326450"/>
            <a:ext cx="3803100" cy="2534700"/>
          </a:xfrm>
          <a:prstGeom prst="roundRect">
            <a:avLst>
              <a:gd fmla="val 2527" name="adj"/>
            </a:avLst>
          </a:prstGeom>
          <a:noFill/>
          <a:ln>
            <a:noFill/>
          </a:ln>
          <a:effectLst>
            <a:outerShdw blurRad="228600" rotWithShape="0" algn="bl" dir="5400000" dist="76200">
              <a:srgbClr val="000000">
                <a:alpha val="17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0" y="0"/>
            <a:ext cx="3823500" cy="51435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3823500" y="-725"/>
            <a:ext cx="53205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303725" y="308750"/>
            <a:ext cx="33921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Destinatarios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500" y="4378125"/>
            <a:ext cx="2352600" cy="6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4171950" y="1255050"/>
            <a:ext cx="4564800" cy="2633400"/>
          </a:xfrm>
          <a:prstGeom prst="rect">
            <a:avLst/>
          </a:prstGeom>
          <a:effectLst>
            <a:outerShdw blurRad="100013" rotWithShape="0" algn="bl" dir="5400000" dist="19050">
              <a:srgbClr val="000000">
                <a:alpha val="17000"/>
              </a:srgbClr>
            </a:outerShdw>
          </a:effectLst>
        </p:spPr>
        <p:txBody>
          <a:bodyPr anchorCtr="0" anchor="t" bIns="12600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Personas con mascotas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Personas que quieren adoptar o aprender sobre mascotas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Personas que dan cursos de aprendizaje sobre mascotas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0" y="1281900"/>
            <a:ext cx="9144000" cy="386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4294967295" type="title"/>
          </p:nvPr>
        </p:nvSpPr>
        <p:spPr>
          <a:xfrm>
            <a:off x="303725" y="308750"/>
            <a:ext cx="84618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Concepto PetWorld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5" name="Google Shape;95;p16"/>
          <p:cNvSpPr txBox="1"/>
          <p:nvPr>
            <p:ph idx="4294967295" type="body"/>
          </p:nvPr>
        </p:nvSpPr>
        <p:spPr>
          <a:xfrm>
            <a:off x="5670963" y="1843338"/>
            <a:ext cx="1785000" cy="875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Paseos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6" name="Google Shape;96;p16"/>
          <p:cNvSpPr txBox="1"/>
          <p:nvPr>
            <p:ph idx="4294967295" type="body"/>
          </p:nvPr>
        </p:nvSpPr>
        <p:spPr>
          <a:xfrm>
            <a:off x="5670963" y="2827538"/>
            <a:ext cx="1785000" cy="875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Quedadas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7" name="Google Shape;97;p16"/>
          <p:cNvSpPr txBox="1"/>
          <p:nvPr>
            <p:ph idx="4294967295" type="body"/>
          </p:nvPr>
        </p:nvSpPr>
        <p:spPr>
          <a:xfrm>
            <a:off x="5670963" y="3795463"/>
            <a:ext cx="1785000" cy="875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Rutas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150" y="1546125"/>
            <a:ext cx="1183700" cy="9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1700" y="2670475"/>
            <a:ext cx="1200625" cy="9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7575" y="3838271"/>
            <a:ext cx="588875" cy="58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6">
            <a:alphaModFix/>
          </a:blip>
          <a:srcRect b="0" l="288" r="278" t="0"/>
          <a:stretch/>
        </p:blipFill>
        <p:spPr>
          <a:xfrm>
            <a:off x="933350" y="1323888"/>
            <a:ext cx="1897876" cy="37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0" y="0"/>
            <a:ext cx="3823500" cy="51435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3823500" y="-725"/>
            <a:ext cx="53205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>
            <p:ph type="title"/>
          </p:nvPr>
        </p:nvSpPr>
        <p:spPr>
          <a:xfrm>
            <a:off x="303725" y="308750"/>
            <a:ext cx="3127500" cy="12330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Objetivo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PetWorld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500" y="4378125"/>
            <a:ext cx="2352600" cy="6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4171950" y="1255050"/>
            <a:ext cx="4564800" cy="2633400"/>
          </a:xfrm>
          <a:prstGeom prst="rect">
            <a:avLst/>
          </a:prstGeom>
          <a:effectLst>
            <a:outerShdw blurRad="100013" rotWithShape="0" algn="bl" dir="5400000" dist="19050">
              <a:srgbClr val="000000">
                <a:alpha val="17000"/>
              </a:srgbClr>
            </a:outerShdw>
          </a:effectLst>
        </p:spPr>
        <p:txBody>
          <a:bodyPr anchorCtr="0" anchor="t" bIns="12600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Conectar personas y mascotas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Entorno familiar animal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Vida dinámica, divertida y social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Eventos sociales con mascotas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0" y="1281900"/>
            <a:ext cx="9144000" cy="386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>
            <p:ph idx="4294967295" type="title"/>
          </p:nvPr>
        </p:nvSpPr>
        <p:spPr>
          <a:xfrm>
            <a:off x="303725" y="308750"/>
            <a:ext cx="58803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Metodología y Duración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00" y="1608062"/>
            <a:ext cx="3130825" cy="320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3778175" y="1712400"/>
            <a:ext cx="4896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Iteración 1 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– </a:t>
            </a:r>
            <a:r>
              <a:rPr b="1"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Inception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– 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11/02 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- 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24/02 (2)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Iteración 2 –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 </a:t>
            </a:r>
            <a:r>
              <a:rPr b="1"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Inception 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– 25/02 - 10/03 (2)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Iteración 3 – </a:t>
            </a:r>
            <a:r>
              <a:rPr b="1"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Sprint 1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– 11/03 - 31/03 (3)</a:t>
            </a:r>
            <a:endParaRPr b="1"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Iteración 4 – </a:t>
            </a:r>
            <a:r>
              <a:rPr b="1"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Sprint 2 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– 01/04 - 28/04 (3)</a:t>
            </a:r>
            <a:endParaRPr b="1"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Iteración 5 – </a:t>
            </a:r>
            <a:r>
              <a:rPr b="1"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Sprint 3 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– 29/04 - 19/05 (3)</a:t>
            </a:r>
            <a:endParaRPr b="1"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Iteración 6 – </a:t>
            </a:r>
            <a:r>
              <a:rPr b="1"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Sprint 4 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– 20/05 - 07/06 (3)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16 semanas → 112 días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25" name="Google Shape;125;p19"/>
          <p:cNvSpPr txBox="1"/>
          <p:nvPr>
            <p:ph idx="4294967295" type="title"/>
          </p:nvPr>
        </p:nvSpPr>
        <p:spPr>
          <a:xfrm>
            <a:off x="303725" y="308750"/>
            <a:ext cx="58803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Gestión del proyecto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3675" y="1973663"/>
            <a:ext cx="2128975" cy="2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447275" y="1479050"/>
            <a:ext cx="43980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Taiga</a:t>
            </a:r>
            <a:endParaRPr b="1" sz="36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rgbClr val="544943"/>
              </a:buClr>
              <a:buSzPts val="2400"/>
              <a:buFont typeface="Rubik"/>
              <a:buChar char="●"/>
            </a:pPr>
            <a:r>
              <a:rPr lang="es" sz="24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Product Backlog</a:t>
            </a:r>
            <a:endParaRPr sz="24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rgbClr val="544943"/>
              </a:buClr>
              <a:buSzPts val="2400"/>
              <a:buFont typeface="Rubik"/>
              <a:buChar char="●"/>
            </a:pPr>
            <a:r>
              <a:rPr lang="es" sz="24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Historias de usuario</a:t>
            </a:r>
            <a:endParaRPr sz="24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33" name="Google Shape;133;p20"/>
          <p:cNvSpPr txBox="1"/>
          <p:nvPr>
            <p:ph idx="4294967295" type="body"/>
          </p:nvPr>
        </p:nvSpPr>
        <p:spPr>
          <a:xfrm>
            <a:off x="151333" y="3392469"/>
            <a:ext cx="1785000" cy="530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Android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Studio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4" name="Google Shape;134;p20"/>
          <p:cNvSpPr txBox="1"/>
          <p:nvPr>
            <p:ph idx="4294967295" type="title"/>
          </p:nvPr>
        </p:nvSpPr>
        <p:spPr>
          <a:xfrm>
            <a:off x="303725" y="308750"/>
            <a:ext cx="58803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Tecnología - IDE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0" l="0" r="0" t="-5652"/>
          <a:stretch/>
        </p:blipFill>
        <p:spPr>
          <a:xfrm>
            <a:off x="307162" y="1919148"/>
            <a:ext cx="1473326" cy="1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2259983" y="1781450"/>
            <a:ext cx="65253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Eina còmoda i fàcil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Bona integració amb altres serveis de Google 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Layouts amb XML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Inicialment desenvolupàvam amb Kotlin, després en Java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Ús d’emuladors pels usuaris d’iOS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7308575" y="4126325"/>
            <a:ext cx="1671900" cy="946200"/>
          </a:xfrm>
          <a:prstGeom prst="rect">
            <a:avLst/>
          </a:prstGeom>
          <a:noFill/>
          <a:ln cap="flat" cmpd="sng" w="9525">
            <a:solidFill>
              <a:srgbClr val="5449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Requisits de: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ubik"/>
              <a:buChar char="-"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Usabilitat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ubik"/>
              <a:buChar char="-"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Aparença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43" name="Google Shape;143;p21"/>
          <p:cNvSpPr txBox="1"/>
          <p:nvPr>
            <p:ph idx="4294967295" type="body"/>
          </p:nvPr>
        </p:nvSpPr>
        <p:spPr>
          <a:xfrm>
            <a:off x="151315" y="3408169"/>
            <a:ext cx="1785000" cy="530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Firebase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4" name="Google Shape;144;p21"/>
          <p:cNvSpPr txBox="1"/>
          <p:nvPr>
            <p:ph idx="4294967295" type="title"/>
          </p:nvPr>
        </p:nvSpPr>
        <p:spPr>
          <a:xfrm>
            <a:off x="303725" y="308750"/>
            <a:ext cx="58803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Tecnología - DB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b="0" l="11340" r="11193" t="0"/>
          <a:stretch/>
        </p:blipFill>
        <p:spPr>
          <a:xfrm>
            <a:off x="653925" y="2283832"/>
            <a:ext cx="870975" cy="11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2259975" y="1629050"/>
            <a:ext cx="50964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SignIn / LogIn amb Google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Firebase Firestore (NoSQL)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	Emmagatzematge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d’informació + imatges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	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Buscar per Paraula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	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Filtrar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Firebase Real Time Database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Friends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Notificacions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Queries Asincronas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7308575" y="3236125"/>
            <a:ext cx="1671900" cy="1836600"/>
          </a:xfrm>
          <a:prstGeom prst="rect">
            <a:avLst/>
          </a:prstGeom>
          <a:noFill/>
          <a:ln cap="flat" cmpd="sng" w="9525">
            <a:solidFill>
              <a:srgbClr val="5449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Requisits de: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ubik"/>
              <a:buChar char="-"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Rendiment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ubik"/>
              <a:buChar char="-"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Escalabilitat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ubik"/>
              <a:buChar char="-"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Seguritat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ubik"/>
              <a:buChar char="-"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Fiabilitat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ubik"/>
              <a:buChar char="-"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Disponibilitat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